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12192000"/>
  <p:notesSz cx="6858000" cy="9144000"/>
  <p:embeddedFontLst>
    <p:embeddedFont>
      <p:font typeface="Noto Sans KR"/>
      <p:regular r:id="rId13"/>
      <p:bold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5" roundtripDataSignature="AMtx7mgEQVcRBKVK+Fj5r37H8v+SV0c/P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C5FF231-6F75-439D-8D92-15C53251AA27}">
  <a:tblStyle styleId="{1C5FF231-6F75-439D-8D92-15C53251AA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NotoSansKR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customschemas.google.com/relationships/presentationmetadata" Target="metadata"/><Relationship Id="rId14" Type="http://schemas.openxmlformats.org/officeDocument/2006/relationships/font" Target="fonts/NotoSansKR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6.pn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cff068efc5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g2cff068efc5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cfeee65770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cfeee65770_2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g2cfeee65770_2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hapter &amp; Sub Unit">
  <p:cSld name="공백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사용자 지정 레이아웃">
  <p:cSld name="내용(절반)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9"/>
          <p:cNvPicPr preferRelativeResize="0"/>
          <p:nvPr/>
        </p:nvPicPr>
        <p:blipFill rotWithShape="1">
          <a:blip r:embed="rId2">
            <a:alphaModFix/>
          </a:blip>
          <a:srcRect b="21944" l="0" r="0" t="67715"/>
          <a:stretch/>
        </p:blipFill>
        <p:spPr>
          <a:xfrm>
            <a:off x="0" y="3596531"/>
            <a:ext cx="12192000" cy="2859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9"/>
          <p:cNvPicPr preferRelativeResize="0"/>
          <p:nvPr/>
        </p:nvPicPr>
        <p:blipFill rotWithShape="1">
          <a:blip r:embed="rId2">
            <a:alphaModFix/>
          </a:blip>
          <a:srcRect b="21944" l="0" r="0" t="25551"/>
          <a:stretch/>
        </p:blipFill>
        <p:spPr>
          <a:xfrm>
            <a:off x="0" y="0"/>
            <a:ext cx="12192000" cy="3600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9"/>
          <p:cNvPicPr preferRelativeResize="0"/>
          <p:nvPr/>
        </p:nvPicPr>
        <p:blipFill rotWithShape="1">
          <a:blip r:embed="rId2">
            <a:alphaModFix/>
          </a:blip>
          <a:srcRect b="21944" l="0" r="0" t="67715"/>
          <a:stretch/>
        </p:blipFill>
        <p:spPr>
          <a:xfrm>
            <a:off x="0" y="6148873"/>
            <a:ext cx="12192000" cy="709127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9"/>
          <p:cNvSpPr txBox="1"/>
          <p:nvPr>
            <p:ph type="title"/>
          </p:nvPr>
        </p:nvSpPr>
        <p:spPr>
          <a:xfrm>
            <a:off x="399287" y="306677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1" i="0" sz="3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9pPr>
          </a:lstStyle>
          <a:p/>
        </p:txBody>
      </p:sp>
      <p:cxnSp>
        <p:nvCxnSpPr>
          <p:cNvPr id="19" name="Google Shape;19;p9"/>
          <p:cNvCxnSpPr>
            <a:stCxn id="17" idx="1"/>
            <a:endCxn id="17" idx="3"/>
          </p:cNvCxnSpPr>
          <p:nvPr/>
        </p:nvCxnSpPr>
        <p:spPr>
          <a:xfrm>
            <a:off x="0" y="6503437"/>
            <a:ext cx="121920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" name="Google Shape;20;p9"/>
          <p:cNvSpPr txBox="1"/>
          <p:nvPr/>
        </p:nvSpPr>
        <p:spPr>
          <a:xfrm>
            <a:off x="11266756" y="6559088"/>
            <a:ext cx="755737" cy="15741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31"/>
              <a:buFont typeface="Arial"/>
              <a:buNone/>
            </a:pPr>
            <a:fld id="{00000000-1234-1234-1234-123412341234}" type="slidenum">
              <a:rPr b="0" i="0" lang="en-US" sz="1022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22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9"/>
          <p:cNvSpPr/>
          <p:nvPr/>
        </p:nvSpPr>
        <p:spPr>
          <a:xfrm>
            <a:off x="210470" y="6559088"/>
            <a:ext cx="3556571" cy="161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4AEAA"/>
              </a:buClr>
              <a:buSzPts val="1292"/>
              <a:buFont typeface="Malgun Gothic"/>
              <a:buNone/>
            </a:pPr>
            <a:r>
              <a:rPr b="1" i="0" lang="en-US" sz="1292" u="none" cap="none" strike="noStrike">
                <a:solidFill>
                  <a:srgbClr val="34AEAA"/>
                </a:solidFill>
                <a:latin typeface="Malgun Gothic"/>
                <a:ea typeface="Malgun Gothic"/>
                <a:cs typeface="Malgun Gothic"/>
                <a:sym typeface="Malgun Gothic"/>
              </a:rPr>
              <a:t>KT AIVLE School</a:t>
            </a:r>
            <a:endParaRPr b="0" i="0" sz="1723" u="none" cap="none" strike="noStrike">
              <a:solidFill>
                <a:srgbClr val="34AEA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22;p9"/>
          <p:cNvSpPr/>
          <p:nvPr/>
        </p:nvSpPr>
        <p:spPr>
          <a:xfrm>
            <a:off x="169507" y="1142862"/>
            <a:ext cx="11852986" cy="527472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3" name="Google Shape;23;p9"/>
          <p:cNvCxnSpPr/>
          <p:nvPr/>
        </p:nvCxnSpPr>
        <p:spPr>
          <a:xfrm rot="10800000">
            <a:off x="-5" y="1046297"/>
            <a:ext cx="12192005" cy="20820"/>
          </a:xfrm>
          <a:prstGeom prst="straightConnector1">
            <a:avLst/>
          </a:prstGeom>
          <a:noFill/>
          <a:ln cap="flat" cmpd="thickThin" w="28575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4" name="Google Shape;2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54455" y="126128"/>
            <a:ext cx="106803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9"/>
          <p:cNvSpPr txBox="1"/>
          <p:nvPr>
            <p:ph idx="1" type="body"/>
          </p:nvPr>
        </p:nvSpPr>
        <p:spPr>
          <a:xfrm>
            <a:off x="400050" y="1338453"/>
            <a:ext cx="6018505" cy="49020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✔"/>
              <a:defRPr b="1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302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">
  <p:cSld name="End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24561"/>
            <a:ext cx="12192000" cy="75027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b="0" i="0" sz="6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0" name="Google Shape;30;p1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31" name="Google Shape;3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사용자 지정 레이아웃">
  <p:cSld name="1_사용자 지정 레이아웃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12"/>
          <p:cNvPicPr preferRelativeResize="0"/>
          <p:nvPr/>
        </p:nvPicPr>
        <p:blipFill rotWithShape="1">
          <a:blip r:embed="rId2">
            <a:alphaModFix/>
          </a:blip>
          <a:srcRect b="21944" l="0" r="0" t="67715"/>
          <a:stretch/>
        </p:blipFill>
        <p:spPr>
          <a:xfrm>
            <a:off x="0" y="3596531"/>
            <a:ext cx="12192000" cy="2859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12"/>
          <p:cNvPicPr preferRelativeResize="0"/>
          <p:nvPr/>
        </p:nvPicPr>
        <p:blipFill rotWithShape="1">
          <a:blip r:embed="rId2">
            <a:alphaModFix/>
          </a:blip>
          <a:srcRect b="21944" l="0" r="0" t="25551"/>
          <a:stretch/>
        </p:blipFill>
        <p:spPr>
          <a:xfrm>
            <a:off x="0" y="0"/>
            <a:ext cx="12192000" cy="3600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12"/>
          <p:cNvPicPr preferRelativeResize="0"/>
          <p:nvPr/>
        </p:nvPicPr>
        <p:blipFill rotWithShape="1">
          <a:blip r:embed="rId2">
            <a:alphaModFix/>
          </a:blip>
          <a:srcRect b="21944" l="0" r="0" t="67715"/>
          <a:stretch/>
        </p:blipFill>
        <p:spPr>
          <a:xfrm>
            <a:off x="0" y="6148873"/>
            <a:ext cx="12192000" cy="709127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12"/>
          <p:cNvSpPr txBox="1"/>
          <p:nvPr>
            <p:ph type="title"/>
          </p:nvPr>
        </p:nvSpPr>
        <p:spPr>
          <a:xfrm>
            <a:off x="399287" y="306677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1" i="0" sz="3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9pPr>
          </a:lstStyle>
          <a:p/>
        </p:txBody>
      </p:sp>
      <p:cxnSp>
        <p:nvCxnSpPr>
          <p:cNvPr id="39" name="Google Shape;39;p12"/>
          <p:cNvCxnSpPr>
            <a:stCxn id="37" idx="1"/>
            <a:endCxn id="37" idx="3"/>
          </p:cNvCxnSpPr>
          <p:nvPr/>
        </p:nvCxnSpPr>
        <p:spPr>
          <a:xfrm>
            <a:off x="0" y="6503437"/>
            <a:ext cx="121920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0" name="Google Shape;40;p12"/>
          <p:cNvSpPr txBox="1"/>
          <p:nvPr/>
        </p:nvSpPr>
        <p:spPr>
          <a:xfrm>
            <a:off x="11266756" y="6559088"/>
            <a:ext cx="755737" cy="15741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31"/>
              <a:buFont typeface="Arial"/>
              <a:buNone/>
            </a:pPr>
            <a:fld id="{00000000-1234-1234-1234-123412341234}" type="slidenum">
              <a:rPr b="0" i="0" lang="en-US" sz="1022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22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12"/>
          <p:cNvSpPr/>
          <p:nvPr/>
        </p:nvSpPr>
        <p:spPr>
          <a:xfrm>
            <a:off x="210470" y="6559088"/>
            <a:ext cx="3556571" cy="161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4AEAA"/>
              </a:buClr>
              <a:buSzPts val="1292"/>
              <a:buFont typeface="Malgun Gothic"/>
              <a:buNone/>
            </a:pPr>
            <a:r>
              <a:rPr b="1" i="0" lang="en-US" sz="1292" u="none" cap="none" strike="noStrike">
                <a:solidFill>
                  <a:srgbClr val="34AEAA"/>
                </a:solidFill>
                <a:latin typeface="Malgun Gothic"/>
                <a:ea typeface="Malgun Gothic"/>
                <a:cs typeface="Malgun Gothic"/>
                <a:sym typeface="Malgun Gothic"/>
              </a:rPr>
              <a:t>KT AIVLE School</a:t>
            </a:r>
            <a:endParaRPr b="0" i="0" sz="1723" u="none" cap="none" strike="noStrike">
              <a:solidFill>
                <a:srgbClr val="34AEA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" name="Google Shape;42;p12"/>
          <p:cNvSpPr/>
          <p:nvPr/>
        </p:nvSpPr>
        <p:spPr>
          <a:xfrm>
            <a:off x="169507" y="1142862"/>
            <a:ext cx="11852986" cy="527472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3" name="Google Shape;43;p12"/>
          <p:cNvCxnSpPr/>
          <p:nvPr/>
        </p:nvCxnSpPr>
        <p:spPr>
          <a:xfrm rot="10800000">
            <a:off x="-5" y="1046297"/>
            <a:ext cx="12192005" cy="20820"/>
          </a:xfrm>
          <a:prstGeom prst="straightConnector1">
            <a:avLst/>
          </a:prstGeom>
          <a:noFill/>
          <a:ln cap="flat" cmpd="thickThin" w="28575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44" name="Google Shape;44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54455" y="126128"/>
            <a:ext cx="106803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2"/>
          <p:cNvSpPr txBox="1"/>
          <p:nvPr>
            <p:ph idx="1" type="body"/>
          </p:nvPr>
        </p:nvSpPr>
        <p:spPr>
          <a:xfrm>
            <a:off x="5406501" y="1338453"/>
            <a:ext cx="6320921" cy="49020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✔"/>
              <a:defRPr b="1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302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/>
          <p:nvPr>
            <p:ph idx="1" type="body"/>
          </p:nvPr>
        </p:nvSpPr>
        <p:spPr>
          <a:xfrm>
            <a:off x="269240" y="1189178"/>
            <a:ext cx="11653523" cy="1778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9624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40"/>
              <a:buFont typeface="Noto Sans Symbols"/>
              <a:buChar char="✔"/>
              <a:defRPr b="1" i="0" sz="264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indent="-36576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Noto Sans Symbols"/>
              <a:buChar char="▪"/>
              <a:defRPr b="0" i="0" sz="216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indent="-350519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Arial"/>
              <a:buChar char="•"/>
              <a:defRPr b="0" i="0" sz="192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8" name="Google Shape;48;p13"/>
          <p:cNvSpPr txBox="1"/>
          <p:nvPr>
            <p:ph type="title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40"/>
              <a:buFont typeface="Noto Sans KR"/>
              <a:buNone/>
              <a:defRPr b="1" i="0" sz="384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cxnSp>
        <p:nvCxnSpPr>
          <p:cNvPr id="49" name="Google Shape;49;p13"/>
          <p:cNvCxnSpPr/>
          <p:nvPr/>
        </p:nvCxnSpPr>
        <p:spPr>
          <a:xfrm>
            <a:off x="269240" y="299761"/>
            <a:ext cx="0" cy="691277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Section Titl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/>
          <p:nvPr>
            <p:ph type="title"/>
          </p:nvPr>
        </p:nvSpPr>
        <p:spPr>
          <a:xfrm>
            <a:off x="815414" y="2084172"/>
            <a:ext cx="11107348" cy="110145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353"/>
              <a:buFont typeface="Noto Sans KR"/>
              <a:buNone/>
              <a:defRPr b="1" i="0" sz="6353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cxnSp>
        <p:nvCxnSpPr>
          <p:cNvPr id="52" name="Google Shape;52;p14"/>
          <p:cNvCxnSpPr/>
          <p:nvPr/>
        </p:nvCxnSpPr>
        <p:spPr>
          <a:xfrm>
            <a:off x="719403" y="2047018"/>
            <a:ext cx="0" cy="113861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ransition>
    <p:fade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" name="Google Shape;11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2" name="Google Shape;12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Relationship Id="rId4" Type="http://schemas.openxmlformats.org/officeDocument/2006/relationships/image" Target="../media/image11.jpg"/><Relationship Id="rId9" Type="http://schemas.openxmlformats.org/officeDocument/2006/relationships/image" Target="../media/image7.jpg"/><Relationship Id="rId5" Type="http://schemas.openxmlformats.org/officeDocument/2006/relationships/image" Target="../media/image4.jpg"/><Relationship Id="rId6" Type="http://schemas.openxmlformats.org/officeDocument/2006/relationships/image" Target="../media/image3.jpg"/><Relationship Id="rId7" Type="http://schemas.openxmlformats.org/officeDocument/2006/relationships/image" Target="../media/image9.png"/><Relationship Id="rId8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Google Shape;57;p1"/>
          <p:cNvCxnSpPr/>
          <p:nvPr/>
        </p:nvCxnSpPr>
        <p:spPr>
          <a:xfrm>
            <a:off x="862205" y="2343323"/>
            <a:ext cx="0" cy="1069750"/>
          </a:xfrm>
          <a:prstGeom prst="straightConnector1">
            <a:avLst/>
          </a:prstGeom>
          <a:noFill/>
          <a:ln cap="flat" cmpd="sng" w="57150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8" name="Google Shape;58;p1"/>
          <p:cNvSpPr txBox="1"/>
          <p:nvPr/>
        </p:nvSpPr>
        <p:spPr>
          <a:xfrm>
            <a:off x="1024130" y="1776144"/>
            <a:ext cx="10305653" cy="1828702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AI개발자 트랙 미니프로젝트 6차</a:t>
            </a:r>
            <a:endParaRPr b="0" i="0" sz="20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6차 미니프로젝트_3</a:t>
            </a:r>
            <a:r>
              <a:rPr b="1" lang="en-US" sz="4400">
                <a:solidFill>
                  <a:schemeClr val="dk1"/>
                </a:solidFill>
              </a:rPr>
              <a:t>반_</a:t>
            </a:r>
            <a:r>
              <a:rPr b="1" i="0" lang="en-US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11조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4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"/>
          <p:cNvSpPr txBox="1"/>
          <p:nvPr/>
        </p:nvSpPr>
        <p:spPr>
          <a:xfrm>
            <a:off x="981492" y="1509489"/>
            <a:ext cx="4742597" cy="4506682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목차</a:t>
            </a:r>
            <a:endParaRPr b="1" i="0" sz="36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rabicPeriod"/>
            </a:pPr>
            <a:r>
              <a:rPr lang="en-US" sz="2400">
                <a:latin typeface="Malgun Gothic"/>
                <a:ea typeface="Malgun Gothic"/>
                <a:cs typeface="Malgun Gothic"/>
                <a:sym typeface="Malgun Gothic"/>
              </a:rPr>
              <a:t>역할분담</a:t>
            </a:r>
            <a:endParaRPr/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rabicPeriod"/>
            </a:pPr>
            <a:r>
              <a:rPr lang="en-US" sz="2400">
                <a:latin typeface="Malgun Gothic"/>
                <a:ea typeface="Malgun Gothic"/>
                <a:cs typeface="Malgun Gothic"/>
                <a:sym typeface="Malgun Gothic"/>
              </a:rPr>
              <a:t>데이터전처리</a:t>
            </a:r>
            <a:endParaRPr/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rabicPeriod"/>
            </a:pPr>
            <a:r>
              <a:rPr lang="en-US" sz="2400">
                <a:latin typeface="Malgun Gothic"/>
                <a:ea typeface="Malgun Gothic"/>
                <a:cs typeface="Malgun Gothic"/>
                <a:sym typeface="Malgun Gothic"/>
              </a:rPr>
              <a:t>모델링 학습 및 성능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lgun Gothic"/>
              <a:buAutoNum type="arabicPeriod"/>
            </a:pPr>
            <a:r>
              <a:rPr lang="en-US" sz="2400">
                <a:latin typeface="Malgun Gothic"/>
                <a:ea typeface="Malgun Gothic"/>
                <a:cs typeface="Malgun Gothic"/>
                <a:sym typeface="Malgun Gothic"/>
              </a:rPr>
              <a:t>비즈니스 평가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65" name="Google Shape;65;p2"/>
          <p:cNvCxnSpPr/>
          <p:nvPr/>
        </p:nvCxnSpPr>
        <p:spPr>
          <a:xfrm flipH="1">
            <a:off x="1098970" y="1298121"/>
            <a:ext cx="2346359" cy="1"/>
          </a:xfrm>
          <a:prstGeom prst="straightConnector1">
            <a:avLst/>
          </a:prstGeom>
          <a:noFill/>
          <a:ln cap="flat" cmpd="sng" w="57150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6" name="Google Shape;66;p2"/>
          <p:cNvPicPr preferRelativeResize="0"/>
          <p:nvPr/>
        </p:nvPicPr>
        <p:blipFill rotWithShape="1">
          <a:blip r:embed="rId3">
            <a:alphaModFix/>
          </a:blip>
          <a:srcRect b="3118" l="0" r="0" t="3120"/>
          <a:stretch/>
        </p:blipFill>
        <p:spPr>
          <a:xfrm>
            <a:off x="6467912" y="0"/>
            <a:ext cx="5724088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pic>
        <p:nvPicPr>
          <p:cNvPr id="67" name="Google Shape;67;p2"/>
          <p:cNvPicPr preferRelativeResize="0"/>
          <p:nvPr/>
        </p:nvPicPr>
        <p:blipFill rotWithShape="1">
          <a:blip r:embed="rId4">
            <a:alphaModFix/>
          </a:blip>
          <a:srcRect b="55317" l="54402" r="0" t="0"/>
          <a:stretch/>
        </p:blipFill>
        <p:spPr>
          <a:xfrm>
            <a:off x="6467912" y="-1"/>
            <a:ext cx="5724088" cy="3525247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2"/>
          <p:cNvSpPr/>
          <p:nvPr/>
        </p:nvSpPr>
        <p:spPr>
          <a:xfrm>
            <a:off x="10264304" y="2117558"/>
            <a:ext cx="1927695" cy="4078705"/>
          </a:xfrm>
          <a:custGeom>
            <a:rect b="b" l="l" r="r" t="t"/>
            <a:pathLst>
              <a:path extrusionOk="0" h="6120000" w="3067484">
                <a:moveTo>
                  <a:pt x="3060000" y="0"/>
                </a:moveTo>
                <a:lnTo>
                  <a:pt x="3067484" y="189"/>
                </a:lnTo>
                <a:lnTo>
                  <a:pt x="3067484" y="1124867"/>
                </a:lnTo>
                <a:lnTo>
                  <a:pt x="3060000" y="1124489"/>
                </a:lnTo>
                <a:cubicBezTo>
                  <a:pt x="1991047" y="1124489"/>
                  <a:pt x="1124489" y="1991047"/>
                  <a:pt x="1124489" y="3060000"/>
                </a:cubicBezTo>
                <a:cubicBezTo>
                  <a:pt x="1124489" y="4128953"/>
                  <a:pt x="1991047" y="4995511"/>
                  <a:pt x="3060000" y="4995511"/>
                </a:cubicBezTo>
                <a:lnTo>
                  <a:pt x="3067484" y="4995133"/>
                </a:lnTo>
                <a:lnTo>
                  <a:pt x="3067484" y="6119811"/>
                </a:lnTo>
                <a:lnTo>
                  <a:pt x="3060000" y="6120000"/>
                </a:lnTo>
                <a:cubicBezTo>
                  <a:pt x="1370009" y="6120000"/>
                  <a:pt x="0" y="4749991"/>
                  <a:pt x="0" y="3060000"/>
                </a:cubicBezTo>
                <a:cubicBezTo>
                  <a:pt x="0" y="1370009"/>
                  <a:pt x="1370009" y="0"/>
                  <a:pt x="3060000" y="0"/>
                </a:cubicBezTo>
                <a:close/>
              </a:path>
            </a:pathLst>
          </a:custGeom>
          <a:solidFill>
            <a:srgbClr val="3BBAB6">
              <a:alpha val="85882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69" name="Google Shape;69;p2"/>
          <p:cNvCxnSpPr/>
          <p:nvPr/>
        </p:nvCxnSpPr>
        <p:spPr>
          <a:xfrm flipH="1">
            <a:off x="1098969" y="2376953"/>
            <a:ext cx="2346359" cy="1"/>
          </a:xfrm>
          <a:prstGeom prst="straightConnector1">
            <a:avLst/>
          </a:prstGeom>
          <a:noFill/>
          <a:ln cap="flat" cmpd="sng" w="57150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cff068efc5_0_8"/>
          <p:cNvSpPr txBox="1"/>
          <p:nvPr>
            <p:ph type="title"/>
          </p:nvPr>
        </p:nvSpPr>
        <p:spPr>
          <a:xfrm>
            <a:off x="399287" y="306677"/>
            <a:ext cx="108213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/>
              <a:t>역할분담</a:t>
            </a:r>
            <a:endParaRPr/>
          </a:p>
        </p:txBody>
      </p:sp>
      <p:sp>
        <p:nvSpPr>
          <p:cNvPr id="75" name="Google Shape;75;g2cff068efc5_0_8"/>
          <p:cNvSpPr txBox="1"/>
          <p:nvPr/>
        </p:nvSpPr>
        <p:spPr>
          <a:xfrm>
            <a:off x="5736650" y="5939950"/>
            <a:ext cx="646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g2cff068efc5_0_8"/>
          <p:cNvSpPr txBox="1"/>
          <p:nvPr/>
        </p:nvSpPr>
        <p:spPr>
          <a:xfrm>
            <a:off x="578800" y="3553075"/>
            <a:ext cx="12153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/>
              <a:t>김대희</a:t>
            </a:r>
            <a:endParaRPr b="1" sz="2100"/>
          </a:p>
        </p:txBody>
      </p:sp>
      <p:sp>
        <p:nvSpPr>
          <p:cNvPr id="77" name="Google Shape;77;g2cff068efc5_0_8"/>
          <p:cNvSpPr txBox="1"/>
          <p:nvPr/>
        </p:nvSpPr>
        <p:spPr>
          <a:xfrm>
            <a:off x="-39187" y="4063825"/>
            <a:ext cx="2193600" cy="13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US"/>
              <a:t>데이터 전처리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US"/>
              <a:t>비즈니스 평가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78" name="Google Shape;78;g2cff068efc5_0_8"/>
          <p:cNvPicPr preferRelativeResize="0"/>
          <p:nvPr/>
        </p:nvPicPr>
        <p:blipFill rotWithShape="1">
          <a:blip r:embed="rId3">
            <a:alphaModFix/>
          </a:blip>
          <a:srcRect b="0" l="12974" r="12967" t="0"/>
          <a:stretch/>
        </p:blipFill>
        <p:spPr>
          <a:xfrm>
            <a:off x="321126" y="1818350"/>
            <a:ext cx="1472975" cy="147297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g2cff068efc5_0_8"/>
          <p:cNvSpPr txBox="1"/>
          <p:nvPr/>
        </p:nvSpPr>
        <p:spPr>
          <a:xfrm>
            <a:off x="2284875" y="3553075"/>
            <a:ext cx="12153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/>
              <a:t>김지연</a:t>
            </a:r>
            <a:endParaRPr b="1" sz="2100"/>
          </a:p>
        </p:txBody>
      </p:sp>
      <p:sp>
        <p:nvSpPr>
          <p:cNvPr id="80" name="Google Shape;80;g2cff068efc5_0_8"/>
          <p:cNvSpPr txBox="1"/>
          <p:nvPr/>
        </p:nvSpPr>
        <p:spPr>
          <a:xfrm>
            <a:off x="1666888" y="4063825"/>
            <a:ext cx="2193600" cy="13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US"/>
              <a:t>모델링(DNN)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US"/>
              <a:t>비즈니스 평가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81" name="Google Shape;81;g2cff068efc5_0_8"/>
          <p:cNvSpPr txBox="1"/>
          <p:nvPr/>
        </p:nvSpPr>
        <p:spPr>
          <a:xfrm>
            <a:off x="3961425" y="3553075"/>
            <a:ext cx="12153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/>
              <a:t>송동하</a:t>
            </a:r>
            <a:endParaRPr b="1" sz="2100"/>
          </a:p>
        </p:txBody>
      </p:sp>
      <p:sp>
        <p:nvSpPr>
          <p:cNvPr id="82" name="Google Shape;82;g2cff068efc5_0_8"/>
          <p:cNvSpPr txBox="1"/>
          <p:nvPr/>
        </p:nvSpPr>
        <p:spPr>
          <a:xfrm>
            <a:off x="3343438" y="4063825"/>
            <a:ext cx="2193600" cy="13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US"/>
              <a:t>모델링(DNN)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US"/>
              <a:t>비즈니스 평가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83" name="Google Shape;83;g2cff068efc5_0_8"/>
          <p:cNvSpPr txBox="1"/>
          <p:nvPr/>
        </p:nvSpPr>
        <p:spPr>
          <a:xfrm>
            <a:off x="5667500" y="3553075"/>
            <a:ext cx="12153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/>
              <a:t>한준호</a:t>
            </a:r>
            <a:endParaRPr b="1" sz="2100"/>
          </a:p>
        </p:txBody>
      </p:sp>
      <p:sp>
        <p:nvSpPr>
          <p:cNvPr id="84" name="Google Shape;84;g2cff068efc5_0_8"/>
          <p:cNvSpPr txBox="1"/>
          <p:nvPr/>
        </p:nvSpPr>
        <p:spPr>
          <a:xfrm>
            <a:off x="5049513" y="4063825"/>
            <a:ext cx="2193600" cy="13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US"/>
              <a:t>조장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US"/>
              <a:t>모델링(CNN)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US"/>
              <a:t>코드 통합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85" name="Google Shape;85;g2cff068efc5_0_8"/>
          <p:cNvPicPr preferRelativeResize="0"/>
          <p:nvPr/>
        </p:nvPicPr>
        <p:blipFill rotWithShape="1">
          <a:blip r:embed="rId4">
            <a:alphaModFix/>
          </a:blip>
          <a:srcRect b="16736" l="0" r="0" t="16743"/>
          <a:stretch/>
        </p:blipFill>
        <p:spPr>
          <a:xfrm>
            <a:off x="5409826" y="1818350"/>
            <a:ext cx="1472974" cy="14729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g2cff068efc5_0_8"/>
          <p:cNvSpPr txBox="1"/>
          <p:nvPr/>
        </p:nvSpPr>
        <p:spPr>
          <a:xfrm>
            <a:off x="7332638" y="3553075"/>
            <a:ext cx="12153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/>
              <a:t>조미정</a:t>
            </a:r>
            <a:endParaRPr b="1" sz="2100"/>
          </a:p>
        </p:txBody>
      </p:sp>
      <p:sp>
        <p:nvSpPr>
          <p:cNvPr id="87" name="Google Shape;87;g2cff068efc5_0_8"/>
          <p:cNvSpPr txBox="1"/>
          <p:nvPr/>
        </p:nvSpPr>
        <p:spPr>
          <a:xfrm>
            <a:off x="6714650" y="4063825"/>
            <a:ext cx="2193600" cy="13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US"/>
              <a:t>모델링(CNN)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US"/>
              <a:t>H.파라미터 튜닝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88" name="Google Shape;88;g2cff068efc5_0_8"/>
          <p:cNvPicPr preferRelativeResize="0"/>
          <p:nvPr/>
        </p:nvPicPr>
        <p:blipFill rotWithShape="1">
          <a:blip r:embed="rId5">
            <a:alphaModFix/>
          </a:blip>
          <a:srcRect b="15455" l="0" r="0" t="15455"/>
          <a:stretch/>
        </p:blipFill>
        <p:spPr>
          <a:xfrm>
            <a:off x="7074964" y="1818350"/>
            <a:ext cx="1472975" cy="147297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g2cff068efc5_0_8"/>
          <p:cNvSpPr txBox="1"/>
          <p:nvPr/>
        </p:nvSpPr>
        <p:spPr>
          <a:xfrm>
            <a:off x="9038713" y="3553075"/>
            <a:ext cx="12153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/>
              <a:t>유희권</a:t>
            </a:r>
            <a:endParaRPr b="1" sz="2100"/>
          </a:p>
        </p:txBody>
      </p:sp>
      <p:sp>
        <p:nvSpPr>
          <p:cNvPr id="90" name="Google Shape;90;g2cff068efc5_0_8"/>
          <p:cNvSpPr txBox="1"/>
          <p:nvPr/>
        </p:nvSpPr>
        <p:spPr>
          <a:xfrm>
            <a:off x="8420725" y="4063825"/>
            <a:ext cx="2193600" cy="13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US"/>
              <a:t>모델링(LSTM)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US"/>
              <a:t>H.파라미터 튜닝</a:t>
            </a:r>
            <a:endParaRPr b="1"/>
          </a:p>
        </p:txBody>
      </p:sp>
      <p:pic>
        <p:nvPicPr>
          <p:cNvPr id="91" name="Google Shape;91;g2cff068efc5_0_8"/>
          <p:cNvPicPr preferRelativeResize="0"/>
          <p:nvPr/>
        </p:nvPicPr>
        <p:blipFill rotWithShape="1">
          <a:blip r:embed="rId6">
            <a:alphaModFix/>
          </a:blip>
          <a:srcRect b="0" l="1728" r="1718" t="0"/>
          <a:stretch/>
        </p:blipFill>
        <p:spPr>
          <a:xfrm>
            <a:off x="8816550" y="1818350"/>
            <a:ext cx="1472976" cy="147297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g2cff068efc5_0_8"/>
          <p:cNvSpPr txBox="1"/>
          <p:nvPr/>
        </p:nvSpPr>
        <p:spPr>
          <a:xfrm>
            <a:off x="10703838" y="3553075"/>
            <a:ext cx="12153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/>
              <a:t>황보연</a:t>
            </a:r>
            <a:endParaRPr b="1" sz="2100"/>
          </a:p>
        </p:txBody>
      </p:sp>
      <p:sp>
        <p:nvSpPr>
          <p:cNvPr id="93" name="Google Shape;93;g2cff068efc5_0_8"/>
          <p:cNvSpPr txBox="1"/>
          <p:nvPr/>
        </p:nvSpPr>
        <p:spPr>
          <a:xfrm>
            <a:off x="10085850" y="4063825"/>
            <a:ext cx="2193600" cy="13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US"/>
              <a:t>모델링(LSTM)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US"/>
              <a:t>H.파라미터 튜닝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94" name="Google Shape;94;g2cff068efc5_0_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487125" y="1785000"/>
            <a:ext cx="1432050" cy="150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g2cff068efc5_0_8"/>
          <p:cNvPicPr preferRelativeResize="0"/>
          <p:nvPr/>
        </p:nvPicPr>
        <p:blipFill rotWithShape="1">
          <a:blip r:embed="rId8">
            <a:alphaModFix/>
          </a:blip>
          <a:srcRect b="0" l="1950" r="1950" t="0"/>
          <a:stretch/>
        </p:blipFill>
        <p:spPr>
          <a:xfrm>
            <a:off x="2068125" y="1818350"/>
            <a:ext cx="1432050" cy="1472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g2cff068efc5_0_8"/>
          <p:cNvPicPr preferRelativeResize="0"/>
          <p:nvPr/>
        </p:nvPicPr>
        <p:blipFill rotWithShape="1">
          <a:blip r:embed="rId9">
            <a:alphaModFix/>
          </a:blip>
          <a:srcRect b="10012" l="0" r="0" t="10012"/>
          <a:stretch/>
        </p:blipFill>
        <p:spPr>
          <a:xfrm>
            <a:off x="3698063" y="1818349"/>
            <a:ext cx="1513875" cy="147297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g2cff068efc5_0_8"/>
          <p:cNvSpPr/>
          <p:nvPr/>
        </p:nvSpPr>
        <p:spPr>
          <a:xfrm>
            <a:off x="5477175" y="3492325"/>
            <a:ext cx="359100" cy="370500"/>
          </a:xfrm>
          <a:prstGeom prst="sun">
            <a:avLst>
              <a:gd fmla="val 25000" name="adj"/>
            </a:avLst>
          </a:prstGeom>
          <a:solidFill>
            <a:srgbClr val="FFF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"/>
          <p:cNvSpPr txBox="1"/>
          <p:nvPr>
            <p:ph type="title"/>
          </p:nvPr>
        </p:nvSpPr>
        <p:spPr>
          <a:xfrm>
            <a:off x="399287" y="306677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/>
              <a:t>데이터전처리</a:t>
            </a:r>
            <a:endParaRPr/>
          </a:p>
        </p:txBody>
      </p:sp>
      <p:pic>
        <p:nvPicPr>
          <p:cNvPr id="103" name="Google Shape;10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4300" y="1150475"/>
            <a:ext cx="8395724" cy="523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"/>
          <p:cNvSpPr txBox="1"/>
          <p:nvPr>
            <p:ph type="title"/>
          </p:nvPr>
        </p:nvSpPr>
        <p:spPr>
          <a:xfrm>
            <a:off x="399287" y="306677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/>
              <a:t>모델학습 및 성능</a:t>
            </a:r>
            <a:endParaRPr/>
          </a:p>
        </p:txBody>
      </p:sp>
      <p:pic>
        <p:nvPicPr>
          <p:cNvPr id="109" name="Google Shape;109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50" y="2452452"/>
            <a:ext cx="11887201" cy="2372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cfeee65770_2_0"/>
          <p:cNvSpPr txBox="1"/>
          <p:nvPr>
            <p:ph type="title"/>
          </p:nvPr>
        </p:nvSpPr>
        <p:spPr>
          <a:xfrm>
            <a:off x="399287" y="306677"/>
            <a:ext cx="10821300" cy="590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비즈니스 평가</a:t>
            </a:r>
            <a:endParaRPr/>
          </a:p>
        </p:txBody>
      </p:sp>
      <p:graphicFrame>
        <p:nvGraphicFramePr>
          <p:cNvPr id="116" name="Google Shape;116;g2cfeee65770_2_0"/>
          <p:cNvGraphicFramePr/>
          <p:nvPr/>
        </p:nvGraphicFramePr>
        <p:xfrm>
          <a:off x="487725" y="1371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{1C5FF231-6F75-439D-8D92-15C53251AA27}</a:tableStyleId>
              </a:tblPr>
              <a:tblGrid>
                <a:gridCol w="1617100"/>
                <a:gridCol w="1027225"/>
                <a:gridCol w="1174325"/>
                <a:gridCol w="2223225"/>
                <a:gridCol w="1953825"/>
                <a:gridCol w="1931375"/>
                <a:gridCol w="13926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모델명</a:t>
                      </a:r>
                      <a:endParaRPr b="1" sz="15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상품코드</a:t>
                      </a:r>
                      <a:endParaRPr b="1" sz="15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안전재고</a:t>
                      </a:r>
                      <a:endParaRPr b="1" sz="15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일평균 재고량</a:t>
                      </a:r>
                      <a:endParaRPr b="1" sz="15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일평균 재고금액</a:t>
                      </a:r>
                      <a:endParaRPr b="1" sz="15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일평균 재고회전률</a:t>
                      </a:r>
                      <a:endParaRPr b="1" sz="15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기회손실 수량</a:t>
                      </a:r>
                      <a:endParaRPr b="1" sz="15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row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DNN</a:t>
                      </a:r>
                      <a:endParaRPr b="1" sz="15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3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14500</a:t>
                      </a:r>
                      <a:endParaRPr b="1" sz="1500"/>
                    </a:p>
                  </a:txBody>
                  <a:tcPr marT="91425" marB="91425" marR="91425" marL="91425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18404.451</a:t>
                      </a:r>
                      <a:endParaRPr b="1" sz="1500"/>
                    </a:p>
                  </a:txBody>
                  <a:tcPr marT="91425" marB="91425" marR="91425" marL="91425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147235.608</a:t>
                      </a:r>
                      <a:endParaRPr b="1" sz="1500"/>
                    </a:p>
                  </a:txBody>
                  <a:tcPr marT="91425" marB="91425" marR="91425" marL="91425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0.427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12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15800</a:t>
                      </a:r>
                      <a:endParaRPr b="1"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20604.614</a:t>
                      </a:r>
                      <a:endParaRPr b="1"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123627.684</a:t>
                      </a:r>
                      <a:endParaRPr b="1" sz="1500"/>
                    </a:p>
                  </a:txBody>
                  <a:tcPr marT="91425" marB="91425" marR="91425" marL="91425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0.466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42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130</a:t>
                      </a:r>
                      <a:endParaRPr b="1"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186.864</a:t>
                      </a:r>
                      <a:endParaRPr b="1"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934.32</a:t>
                      </a:r>
                      <a:endParaRPr b="1" sz="1500"/>
                    </a:p>
                  </a:txBody>
                  <a:tcPr marT="91425" marB="91425" marR="91425" marL="91425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0.594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81000">
                <a:tc row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CNN</a:t>
                      </a:r>
                      <a:endParaRPr b="1" sz="15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3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15000</a:t>
                      </a:r>
                      <a:endParaRPr b="1"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18864.015</a:t>
                      </a:r>
                      <a:endParaRPr b="1"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150912.12</a:t>
                      </a:r>
                      <a:endParaRPr b="1" sz="1500"/>
                    </a:p>
                  </a:txBody>
                  <a:tcPr marT="91425" marB="91425" marR="91425" marL="91425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0.431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12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19600</a:t>
                      </a:r>
                      <a:endParaRPr b="1"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25074.367</a:t>
                      </a:r>
                      <a:endParaRPr b="1"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150446.202</a:t>
                      </a:r>
                      <a:endParaRPr b="1" sz="1500"/>
                    </a:p>
                  </a:txBody>
                  <a:tcPr marT="91425" marB="91425" marR="91425" marL="91425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0.389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42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130</a:t>
                      </a:r>
                      <a:endParaRPr b="1"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188.355</a:t>
                      </a:r>
                      <a:endParaRPr b="1"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941.775</a:t>
                      </a:r>
                      <a:endParaRPr b="1" sz="1500"/>
                    </a:p>
                  </a:txBody>
                  <a:tcPr marT="91425" marB="91425" marR="91425" marL="91425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0.601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81000">
                <a:tc row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LSTM</a:t>
                      </a:r>
                      <a:endParaRPr b="1" sz="15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3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11400</a:t>
                      </a:r>
                      <a:endParaRPr b="1"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15747.096</a:t>
                      </a:r>
                      <a:endParaRPr b="1"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125976.768</a:t>
                      </a:r>
                      <a:endParaRPr b="1" sz="1500"/>
                    </a:p>
                  </a:txBody>
                  <a:tcPr marT="91425" marB="91425" marR="91425" marL="91425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0.512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12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14700</a:t>
                      </a:r>
                      <a:endParaRPr b="1"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19638.352</a:t>
                      </a:r>
                      <a:endParaRPr b="1"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117830.112</a:t>
                      </a:r>
                      <a:endParaRPr b="1" sz="1500"/>
                    </a:p>
                  </a:txBody>
                  <a:tcPr marT="91425" marB="91425" marR="91425" marL="91425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0.486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42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210</a:t>
                      </a:r>
                      <a:endParaRPr b="1"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263.426</a:t>
                      </a:r>
                      <a:endParaRPr b="1"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1317.13</a:t>
                      </a:r>
                      <a:endParaRPr b="1" sz="1500"/>
                    </a:p>
                  </a:txBody>
                  <a:tcPr marT="91425" marB="91425" marR="91425" marL="91425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0.455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</a:t>
                      </a:r>
                      <a:endParaRPr b="1" sz="15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</a:tbl>
          </a:graphicData>
        </a:graphic>
      </p:graphicFrame>
      <p:sp>
        <p:nvSpPr>
          <p:cNvPr id="117" name="Google Shape;117;g2cfeee65770_2_0"/>
          <p:cNvSpPr txBox="1"/>
          <p:nvPr/>
        </p:nvSpPr>
        <p:spPr>
          <a:xfrm>
            <a:off x="487725" y="5749125"/>
            <a:ext cx="110895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/>
              <a:t>기회손실 수량이 음수가 되지 않는 선에서, </a:t>
            </a:r>
            <a:r>
              <a:rPr b="1" lang="en-US" sz="1800">
                <a:solidFill>
                  <a:srgbClr val="FF0000"/>
                </a:solidFill>
              </a:rPr>
              <a:t>재고회전률이 최대한 높게 </a:t>
            </a:r>
            <a:r>
              <a:rPr b="1" lang="en-US" sz="1600"/>
              <a:t>나오도록!</a:t>
            </a:r>
            <a:endParaRPr b="1"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2024-03-11T04:02:27Z</dcterms:created>
  <dc:creator>크루 김계리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0x010100661AA2C327A4324587CA5B8F932705FD</vt:lpwstr>
  </property>
  <property fmtid="{D5CDD505-2E9C-101B-9397-08002B2CF9AE}" pid="3" name="MSIP_Label_b16c548c-0cd3-4220-987a-a58bfd9a89d4_Enabled">
    <vt:lpwstr>true</vt:lpwstr>
  </property>
  <property fmtid="{D5CDD505-2E9C-101B-9397-08002B2CF9AE}" pid="4" name="MSIP_Label_b16c548c-0cd3-4220-987a-a58bfd9a89d4_SetDate">
    <vt:lpwstr>2024-04-08T03:25:34Z</vt:lpwstr>
  </property>
  <property fmtid="{D5CDD505-2E9C-101B-9397-08002B2CF9AE}" pid="5" name="MSIP_Label_b16c548c-0cd3-4220-987a-a58bfd9a89d4_Method">
    <vt:lpwstr>Privileged</vt:lpwstr>
  </property>
  <property fmtid="{D5CDD505-2E9C-101B-9397-08002B2CF9AE}" pid="6" name="MSIP_Label_b16c548c-0cd3-4220-987a-a58bfd9a89d4_Name">
    <vt:lpwstr>b16c548c-0cd3-4220-987a-a58bfd9a89d4</vt:lpwstr>
  </property>
  <property fmtid="{D5CDD505-2E9C-101B-9397-08002B2CF9AE}" pid="7" name="MSIP_Label_b16c548c-0cd3-4220-987a-a58bfd9a89d4_SiteId">
    <vt:lpwstr>522a0f89-ae58-43b6-821b-2b06cecc7d8a</vt:lpwstr>
  </property>
  <property fmtid="{D5CDD505-2E9C-101B-9397-08002B2CF9AE}" pid="8" name="MSIP_Label_b16c548c-0cd3-4220-987a-a58bfd9a89d4_ActionId">
    <vt:lpwstr>2974f887-1589-4529-88ac-3cd819506fa7</vt:lpwstr>
  </property>
  <property fmtid="{D5CDD505-2E9C-101B-9397-08002B2CF9AE}" pid="9" name="MSIP_Label_b16c548c-0cd3-4220-987a-a58bfd9a89d4_ContentBits">
    <vt:lpwstr>0</vt:lpwstr>
  </property>
</Properties>
</file>